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3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hdphoto2.wdp>
</file>

<file path=ppt/media/image1.png>
</file>

<file path=ppt/media/image2.jp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fld id="{213D248C-2F50-4527-AB8F-56B86D5ACAAE}" type="datetimeFigureOut">
              <a:rPr lang="en-US" smtClean="0"/>
              <a:t>2/26/2021</a:t>
            </a:fld>
            <a:endParaRPr lang="en-US"/>
          </a:p>
        </p:txBody>
      </p:sp>
      <p:sp>
        <p:nvSpPr>
          <p:cNvPr id="4" name="Slide Image Placeholder 3"/>
          <p:cNvSpPr>
            <a:spLocks noGrp="1" noRot="1" noChangeAspect="1"/>
          </p:cNvSpPr>
          <p:nvPr>
            <p:ph type="sldImg" idx="2"/>
          </p:nvPr>
        </p:nvSpPr>
        <p:spPr>
          <a:xfrm>
            <a:off x="2447925" y="1162050"/>
            <a:ext cx="196215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575"/>
            <a:ext cx="548640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675"/>
            <a:ext cx="2971800" cy="466725"/>
          </a:xfrm>
          <a:prstGeom prst="rect">
            <a:avLst/>
          </a:prstGeom>
        </p:spPr>
        <p:txBody>
          <a:bodyPr vert="horz" lIns="91440" tIns="45720" rIns="91440" bIns="45720" rtlCol="0" anchor="b"/>
          <a:lstStyle>
            <a:lvl1pPr algn="r">
              <a:defRPr sz="1200"/>
            </a:lvl1pPr>
          </a:lstStyle>
          <a:p>
            <a:fld id="{4844CD3E-F301-4BB3-9F4C-2195E1DC4B5A}" type="slidenum">
              <a:rPr lang="en-US" smtClean="0"/>
              <a:t>‹#›</a:t>
            </a:fld>
            <a:endParaRPr lang="en-US"/>
          </a:p>
        </p:txBody>
      </p:sp>
    </p:spTree>
    <p:extLst>
      <p:ext uri="{BB962C8B-B14F-4D97-AF65-F5344CB8AC3E}">
        <p14:creationId xmlns:p14="http://schemas.microsoft.com/office/powerpoint/2010/main" val="41049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844CD3E-F301-4BB3-9F4C-2195E1DC4B5A}" type="slidenum">
              <a:rPr lang="en-US" smtClean="0"/>
              <a:t>1</a:t>
            </a:fld>
            <a:endParaRPr lang="en-US"/>
          </a:p>
        </p:txBody>
      </p:sp>
    </p:spTree>
    <p:extLst>
      <p:ext uri="{BB962C8B-B14F-4D97-AF65-F5344CB8AC3E}">
        <p14:creationId xmlns:p14="http://schemas.microsoft.com/office/powerpoint/2010/main" val="4127569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2/26/2021</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g"/><Relationship Id="rId4" Type="http://schemas.microsoft.com/office/2007/relationships/hdphoto" Target="../media/hdphoto1.wdp"/><Relationship Id="rId9"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a:ln w="254000">
                  <a:solidFill>
                    <a:srgbClr val="003300"/>
                  </a:solidFill>
                </a:ln>
                <a:solidFill>
                  <a:srgbClr val="6BC547"/>
                </a:solidFill>
                <a:latin typeface="Magneto" panose="04030805050802020D02" pitchFamily="82" charset="0"/>
              </a:rPr>
              <a:t>Women</a:t>
            </a: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a:ln w="254000">
                  <a:solidFill>
                    <a:srgbClr val="003300"/>
                  </a:solidFill>
                </a:ln>
                <a:solidFill>
                  <a:srgbClr val="6BC547"/>
                </a:solidFill>
                <a:latin typeface="Magneto" panose="04030805050802020D02" pitchFamily="82" charset="0"/>
              </a:rPr>
              <a:t>In Technology</a:t>
            </a:r>
          </a:p>
        </p:txBody>
      </p:sp>
      <p:grpSp>
        <p:nvGrpSpPr>
          <p:cNvPr id="23" name="Group 22"/>
          <p:cNvGrpSpPr/>
          <p:nvPr/>
        </p:nvGrpSpPr>
        <p:grpSpPr>
          <a:xfrm>
            <a:off x="15128787" y="32390200"/>
            <a:ext cx="7242629" cy="8826371"/>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rotWithShape="1">
            <a:blip r:embed="rId5">
              <a:extLst>
                <a:ext uri="{28A0092B-C50C-407E-A947-70E740481C1C}">
                  <a14:useLocalDpi xmlns:a14="http://schemas.microsoft.com/office/drawing/2010/main" val="0"/>
                </a:ext>
              </a:extLst>
            </a:blip>
            <a:srcRect l="9395" t="83554" r="11252" b="6069"/>
            <a:stretch/>
          </p:blipFill>
          <p:spPr>
            <a:xfrm>
              <a:off x="4464967" y="18511526"/>
              <a:ext cx="7827891" cy="9822784"/>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6"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rotWithShape="1">
            <a:blip r:embed="rId8">
              <a:extLst>
                <a:ext uri="{28A0092B-C50C-407E-A947-70E740481C1C}">
                  <a14:useLocalDpi xmlns:a14="http://schemas.microsoft.com/office/drawing/2010/main" val="0"/>
                </a:ext>
              </a:extLst>
            </a:blip>
            <a:srcRect l="20143"/>
            <a:stretch/>
          </p:blipFill>
          <p:spPr>
            <a:xfrm>
              <a:off x="3035692" y="18769526"/>
              <a:ext cx="10877170" cy="9374905"/>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1945 Selected as first programmer for all-electronic digital computer, ENIAC.</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1957 FORTRAN development</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1959 Chief programming research branch for the Applied Mathematics Laboratory &amp; wrote first generative programming system</a:t>
            </a: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flipH="1">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15453788" y="8615190"/>
              <a:ext cx="4609722" cy="6985382"/>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457200"/>
            <a:r>
              <a:rPr lang="en-US" sz="4800" b="1" dirty="0">
                <a:ln w="38100">
                  <a:solidFill>
                    <a:srgbClr val="3E3A00"/>
                  </a:solidFill>
                </a:ln>
                <a:solidFill>
                  <a:srgbClr val="FFFF29"/>
                </a:solidFill>
                <a:latin typeface="OCR A Extended" panose="02010509020102010303" pitchFamily="50" charset="0"/>
              </a:rPr>
              <a:t>In 1945, the U.S. Army recruited six women working as computers at the University of Pennsylvania to work full-time on a secret government project. For the next year, they used their creativity, tenacity and solid backgrounds in mathematics to become the original programmers of the world's first electronic general-purpose computer, called ENIAC.</a:t>
            </a:r>
            <a:endParaRPr lang="en-US" sz="4800" b="1" spc="-100"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a:ln w="88900">
                  <a:solidFill>
                    <a:srgbClr val="464100"/>
                  </a:solidFill>
                </a:ln>
                <a:solidFill>
                  <a:srgbClr val="FFFF29"/>
                </a:solidFill>
                <a:latin typeface="Magneto" panose="04030805050802020D02" pitchFamily="82" charset="0"/>
              </a:rPr>
              <a:t>What paths will you </a:t>
            </a:r>
            <a:r>
              <a:rPr lang="en-US" sz="8500" dirty="0" err="1">
                <a:ln w="88900">
                  <a:solidFill>
                    <a:srgbClr val="464100"/>
                  </a:solidFill>
                </a:ln>
                <a:solidFill>
                  <a:srgbClr val="FFFF29"/>
                </a:solidFill>
                <a:latin typeface="Magneto" panose="04030805050802020D02" pitchFamily="82" charset="0"/>
              </a:rPr>
              <a:t>trailblaze</a:t>
            </a:r>
            <a:r>
              <a:rPr lang="en-US" sz="8500" dirty="0">
                <a:ln w="88900">
                  <a:solidFill>
                    <a:srgbClr val="464100"/>
                  </a:solidFill>
                </a:ln>
                <a:solidFill>
                  <a:srgbClr val="FFFF29"/>
                </a:solidFill>
                <a:latin typeface="Magneto" panose="04030805050802020D02" pitchFamily="82" charset="0"/>
              </a:rPr>
              <a:t> that no one has traveled before?</a:t>
            </a:r>
            <a:endParaRPr lang="en-US" sz="85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a:solidFill>
                  <a:schemeClr val="bg1"/>
                </a:solidFill>
              </a:rPr>
              <a:t>To change pictures:</a:t>
            </a:r>
          </a:p>
          <a:p>
            <a:pPr marL="1143000" indent="-1143000">
              <a:buAutoNum type="arabicPeriod"/>
            </a:pPr>
            <a:r>
              <a:rPr lang="en-US" dirty="0">
                <a:solidFill>
                  <a:schemeClr val="bg1"/>
                </a:solidFill>
              </a:rPr>
              <a:t>Save the picture of the person you wish to use.</a:t>
            </a:r>
          </a:p>
          <a:p>
            <a:pPr marL="1143000" indent="-1143000">
              <a:buAutoNum type="arabicPeriod"/>
            </a:pPr>
            <a:r>
              <a:rPr lang="en-US" dirty="0">
                <a:solidFill>
                  <a:schemeClr val="bg1"/>
                </a:solidFill>
              </a:rPr>
              <a:t>Single-left-click the grouped picture/shapes you wish to change on the poster. Single-left-click again on the picture.</a:t>
            </a:r>
          </a:p>
          <a:p>
            <a:pPr marL="1143000" indent="-1143000">
              <a:buAutoNum type="arabicPeriod"/>
            </a:pPr>
            <a:r>
              <a:rPr lang="en-US" dirty="0">
                <a:solidFill>
                  <a:schemeClr val="bg1"/>
                </a:solidFill>
              </a:rPr>
              <a:t>Now single-right-click the picture and select “Change Picture” from the menu.</a:t>
            </a:r>
          </a:p>
          <a:p>
            <a:pPr marL="1143000" indent="-1143000">
              <a:buAutoNum type="arabicPeriod"/>
            </a:pPr>
            <a:r>
              <a:rPr lang="en-US" dirty="0">
                <a:solidFill>
                  <a:schemeClr val="bg1"/>
                </a:solidFill>
              </a:rPr>
              <a:t>Choose the picture file you saved.</a:t>
            </a:r>
          </a:p>
          <a:p>
            <a:pPr marL="1143000" indent="-1143000">
              <a:buAutoNum type="arabicPeriod"/>
            </a:pPr>
            <a:r>
              <a:rPr lang="en-US" dirty="0">
                <a:solidFill>
                  <a:schemeClr val="bg1"/>
                </a:solidFill>
              </a:rPr>
              <a:t>You may wish to single-left-click the grouped picture/shapes and single-left-click the new picture again to adjust its size or crop it—especially useful if the new picture is not the same aspect ratio as the previous one.</a:t>
            </a:r>
          </a:p>
          <a:p>
            <a:pPr marL="1143000" indent="-1143000">
              <a:buAutoNum type="arabicPeriod"/>
            </a:pPr>
            <a:endParaRPr lang="en-US" dirty="0">
              <a:solidFill>
                <a:schemeClr val="bg1"/>
              </a:solidFill>
            </a:endParaRPr>
          </a:p>
          <a:p>
            <a:pPr algn="ctr"/>
            <a:r>
              <a:rPr lang="en-US" b="1" dirty="0">
                <a:solidFill>
                  <a:schemeClr val="bg1"/>
                </a:solidFill>
              </a:rPr>
              <a:t>DO </a:t>
            </a:r>
            <a:r>
              <a:rPr lang="en-US" b="1" u="sng" dirty="0">
                <a:solidFill>
                  <a:schemeClr val="bg1"/>
                </a:solidFill>
              </a:rPr>
              <a:t>NOT</a:t>
            </a:r>
            <a:r>
              <a:rPr lang="en-US" b="1" dirty="0">
                <a:solidFill>
                  <a:schemeClr val="bg1"/>
                </a:solidFill>
              </a:rPr>
              <a:t> CHANGE ROSIE THE RIVETER PICTURE!!!</a:t>
            </a:r>
          </a:p>
        </p:txBody>
      </p:sp>
      <p:sp>
        <p:nvSpPr>
          <p:cNvPr id="2" name="Rectangle 1"/>
          <p:cNvSpPr/>
          <p:nvPr/>
        </p:nvSpPr>
        <p:spPr>
          <a:xfrm>
            <a:off x="937651" y="31181695"/>
            <a:ext cx="13716000" cy="9017853"/>
          </a:xfrm>
          <a:prstGeom prst="rect">
            <a:avLst/>
          </a:prstGeom>
        </p:spPr>
        <p:txBody>
          <a:bodyPr>
            <a:spAutoFit/>
          </a:bodyPr>
          <a:lstStyle/>
          <a:p>
            <a:pPr lvl="0"/>
            <a:r>
              <a:rPr lang="en-US" sz="5800" b="1" spc="-100" dirty="0">
                <a:ln w="38100">
                  <a:solidFill>
                    <a:srgbClr val="3E3A00"/>
                  </a:solidFill>
                </a:ln>
                <a:solidFill>
                  <a:srgbClr val="FFFF29"/>
                </a:solidFill>
                <a:latin typeface="OCR A Extended" panose="02010509020102010303" pitchFamily="50" charset="0"/>
              </a:rPr>
              <a:t>“They stepped in to do a job that they didn't understand, that nobody understood. So they had to invent, discover, and learn how to work this machine without any real training. In that sense, they were real trailblazers.” – Bill </a:t>
            </a:r>
            <a:r>
              <a:rPr lang="en-US" sz="5800" b="1" spc="-100" dirty="0" err="1">
                <a:ln w="38100">
                  <a:solidFill>
                    <a:srgbClr val="3E3A00"/>
                  </a:solidFill>
                </a:ln>
                <a:solidFill>
                  <a:srgbClr val="FFFF29"/>
                </a:solidFill>
                <a:latin typeface="OCR A Extended" panose="02010509020102010303" pitchFamily="50" charset="0"/>
              </a:rPr>
              <a:t>Mauchly</a:t>
            </a:r>
            <a:r>
              <a:rPr lang="en-US" sz="5800" b="1" spc="-100" dirty="0">
                <a:ln w="38100">
                  <a:solidFill>
                    <a:srgbClr val="3E3A00"/>
                  </a:solidFill>
                </a:ln>
                <a:solidFill>
                  <a:srgbClr val="FFFF29"/>
                </a:solidFill>
                <a:latin typeface="OCR A Extended" panose="02010509020102010303" pitchFamily="50" charset="0"/>
              </a:rPr>
              <a:t> of Berwyn, son of one of the original six programmers</a:t>
            </a:r>
          </a:p>
        </p:txBody>
      </p:sp>
      <p:sp>
        <p:nvSpPr>
          <p:cNvPr id="19" name="TextBox 18"/>
          <p:cNvSpPr txBox="1"/>
          <p:nvPr/>
        </p:nvSpPr>
        <p:spPr>
          <a:xfrm>
            <a:off x="1670095" y="6354352"/>
            <a:ext cx="11478891" cy="5016758"/>
          </a:xfrm>
          <a:prstGeom prst="rect">
            <a:avLst/>
          </a:prstGeom>
          <a:noFill/>
        </p:spPr>
        <p:txBody>
          <a:bodyPr wrap="square" rtlCol="0">
            <a:spAutoFit/>
            <a:scene3d>
              <a:camera prst="orthographicFront">
                <a:rot lat="0" lon="21599974" rev="0"/>
              </a:camera>
              <a:lightRig rig="threePt" dir="t"/>
            </a:scene3d>
          </a:bodyPr>
          <a:lstStyle/>
          <a:p>
            <a:pPr algn="ctr"/>
            <a:r>
              <a:rPr lang="en-US" sz="16000" dirty="0">
                <a:ln w="101600">
                  <a:solidFill>
                    <a:srgbClr val="464100"/>
                  </a:solidFill>
                </a:ln>
                <a:solidFill>
                  <a:srgbClr val="FFFF29"/>
                </a:solidFill>
                <a:latin typeface="Magneto" panose="04030805050802020D02" pitchFamily="82" charset="0"/>
              </a:rPr>
              <a:t>Betty </a:t>
            </a:r>
            <a:r>
              <a:rPr lang="en-US" sz="16000" dirty="0" err="1">
                <a:ln w="101600">
                  <a:solidFill>
                    <a:srgbClr val="464100"/>
                  </a:solidFill>
                </a:ln>
                <a:solidFill>
                  <a:srgbClr val="FFFF29"/>
                </a:solidFill>
                <a:latin typeface="Magneto" panose="04030805050802020D02" pitchFamily="82" charset="0"/>
              </a:rPr>
              <a:t>Holberton</a:t>
            </a:r>
            <a:endParaRPr lang="en-US" sz="16000" dirty="0">
              <a:ln w="101600">
                <a:solidFill>
                  <a:srgbClr val="464100"/>
                </a:solidFill>
              </a:ln>
              <a:solidFill>
                <a:srgbClr val="FFFF29"/>
              </a:solidFill>
              <a:latin typeface="Magneto" panose="04030805050802020D02" pitchFamily="82" charset="0"/>
            </a:endParaRP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8ED976CE-E81A-4285-AE6E-F60019E3FA60}">
  <ds:schemaRefs>
    <ds:schemaRef ds:uri="http://schemas.openxmlformats.org/package/2006/metadata/core-properties"/>
    <ds:schemaRef ds:uri="http://www.w3.org/XML/1998/namespace"/>
    <ds:schemaRef ds:uri="http://purl.org/dc/elements/1.1/"/>
    <ds:schemaRef ds:uri="http://schemas.microsoft.com/office/2006/documentManagement/types"/>
    <ds:schemaRef ds:uri="http://schemas.microsoft.com/office/infopath/2007/PartnerControls"/>
    <ds:schemaRef ds:uri="http://schemas.microsoft.com/office/2006/metadata/properties"/>
    <ds:schemaRef ds:uri="http://purl.org/dc/terms/"/>
    <ds:schemaRef ds:uri="http://purl.org/dc/dcmitype/"/>
  </ds:schemaRefs>
</ds:datastoreItem>
</file>

<file path=customXml/itemProps3.xml><?xml version="1.0" encoding="utf-8"?>
<ds:datastoreItem xmlns:ds="http://schemas.openxmlformats.org/officeDocument/2006/customXml" ds:itemID="{3E57DC1B-5E6C-4B80-898E-CB476BC4A08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3182</TotalTime>
  <Words>275</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Rachel Reynolds</cp:lastModifiedBy>
  <cp:revision>44</cp:revision>
  <cp:lastPrinted>2017-04-25T16:21:30Z</cp:lastPrinted>
  <dcterms:created xsi:type="dcterms:W3CDTF">2017-03-17T13:28:24Z</dcterms:created>
  <dcterms:modified xsi:type="dcterms:W3CDTF">2021-02-26T15:54:43Z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